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tags/tag50.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5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2.xml" ContentType="application/vnd.openxmlformats-officedocument.presentationml.tags+xml"/>
  <Override PartName="/ppt/notesSlides/notesSlide7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146.jpg" ContentType="image/jpeg"/>
  <Override PartName="/ppt/notesSlides/notesSlide106.xml" ContentType="application/vnd.openxmlformats-officedocument.presentationml.notesSlide+xml"/>
  <Override PartName="/ppt/media/image147.jpg" ContentType="image/jpeg"/>
  <Override PartName="/ppt/tags/tag55.xml" ContentType="application/vnd.openxmlformats-officedocument.presentationml.tags+xml"/>
  <Override PartName="/ppt/notesSlides/notesSlide10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59.xml" ContentType="application/vnd.openxmlformats-officedocument.presentationml.tags+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 id="2147483750" r:id="rId8"/>
  </p:sldMasterIdLst>
  <p:notesMasterIdLst>
    <p:notesMasterId r:id="rId152"/>
  </p:notesMasterIdLst>
  <p:sldIdLst>
    <p:sldId id="2076138295" r:id="rId9"/>
    <p:sldId id="2076138301" r:id="rId10"/>
    <p:sldId id="2076138446" r:id="rId11"/>
    <p:sldId id="2076138466" r:id="rId12"/>
    <p:sldId id="2076138467" r:id="rId13"/>
    <p:sldId id="2076138478" r:id="rId14"/>
    <p:sldId id="2076138479" r:id="rId15"/>
    <p:sldId id="2076138480" r:id="rId16"/>
    <p:sldId id="2076137545" r:id="rId17"/>
    <p:sldId id="2076138333" r:id="rId18"/>
    <p:sldId id="2076138508" r:id="rId19"/>
    <p:sldId id="2076138325" r:id="rId20"/>
    <p:sldId id="2076138558" r:id="rId21"/>
    <p:sldId id="2076138559" r:id="rId22"/>
    <p:sldId id="2076138557" r:id="rId23"/>
    <p:sldId id="1841" r:id="rId24"/>
    <p:sldId id="2076137318" r:id="rId25"/>
    <p:sldId id="2076138579" r:id="rId26"/>
    <p:sldId id="2076138578" r:id="rId27"/>
    <p:sldId id="2076138576" r:id="rId28"/>
    <p:sldId id="2076138577" r:id="rId29"/>
    <p:sldId id="2076138392" r:id="rId30"/>
    <p:sldId id="2076138393" r:id="rId31"/>
    <p:sldId id="2076137543" r:id="rId32"/>
    <p:sldId id="2076138397" r:id="rId33"/>
    <p:sldId id="2076138396" r:id="rId34"/>
    <p:sldId id="2076137544" r:id="rId35"/>
    <p:sldId id="2076138399" r:id="rId36"/>
    <p:sldId id="2076138382" r:id="rId37"/>
    <p:sldId id="2076138383" r:id="rId38"/>
    <p:sldId id="2076138384" r:id="rId39"/>
    <p:sldId id="2076138568" r:id="rId40"/>
    <p:sldId id="2076138560" r:id="rId41"/>
    <p:sldId id="2076138486" r:id="rId42"/>
    <p:sldId id="2076138487" r:id="rId43"/>
    <p:sldId id="2076138488" r:id="rId44"/>
    <p:sldId id="2076138489" r:id="rId45"/>
    <p:sldId id="2076138491" r:id="rId46"/>
    <p:sldId id="2076138490" r:id="rId47"/>
    <p:sldId id="2076138468" r:id="rId48"/>
    <p:sldId id="2076138469" r:id="rId49"/>
    <p:sldId id="2076138470" r:id="rId50"/>
    <p:sldId id="2076138326" r:id="rId51"/>
    <p:sldId id="10052" r:id="rId52"/>
    <p:sldId id="2076138460" r:id="rId53"/>
    <p:sldId id="2076138374" r:id="rId54"/>
    <p:sldId id="2076138375" r:id="rId55"/>
    <p:sldId id="2076138376" r:id="rId56"/>
    <p:sldId id="2076138443" r:id="rId57"/>
    <p:sldId id="2076138444" r:id="rId58"/>
    <p:sldId id="2076138445" r:id="rId59"/>
    <p:sldId id="2076138481" r:id="rId60"/>
    <p:sldId id="2076138566" r:id="rId61"/>
    <p:sldId id="2076137574" r:id="rId62"/>
    <p:sldId id="282" r:id="rId63"/>
    <p:sldId id="2076137575" r:id="rId64"/>
    <p:sldId id="2076137582" r:id="rId65"/>
    <p:sldId id="2076137583" r:id="rId66"/>
    <p:sldId id="2076138567" r:id="rId67"/>
    <p:sldId id="1370" r:id="rId68"/>
    <p:sldId id="2076138482" r:id="rId69"/>
    <p:sldId id="2076138328" r:id="rId70"/>
    <p:sldId id="2076137739" r:id="rId71"/>
    <p:sldId id="2076138331" r:id="rId72"/>
    <p:sldId id="2076138359" r:id="rId73"/>
    <p:sldId id="2076138518" r:id="rId74"/>
    <p:sldId id="2076138519" r:id="rId75"/>
    <p:sldId id="2076138520" r:id="rId76"/>
    <p:sldId id="2076138521" r:id="rId77"/>
    <p:sldId id="2076138522" r:id="rId78"/>
    <p:sldId id="2076138517" r:id="rId79"/>
    <p:sldId id="2076138523" r:id="rId80"/>
    <p:sldId id="2076138307" r:id="rId81"/>
    <p:sldId id="2076138526" r:id="rId82"/>
    <p:sldId id="2076138525" r:id="rId83"/>
    <p:sldId id="2076138532" r:id="rId84"/>
    <p:sldId id="2076138527" r:id="rId85"/>
    <p:sldId id="2076138534" r:id="rId86"/>
    <p:sldId id="2076138533" r:id="rId87"/>
    <p:sldId id="2076138529" r:id="rId88"/>
    <p:sldId id="2076138531" r:id="rId89"/>
    <p:sldId id="2076138528" r:id="rId90"/>
    <p:sldId id="2076138530" r:id="rId91"/>
    <p:sldId id="2076138535" r:id="rId92"/>
    <p:sldId id="2076138310" r:id="rId93"/>
    <p:sldId id="2076138308" r:id="rId94"/>
    <p:sldId id="2076138494" r:id="rId95"/>
    <p:sldId id="2076138500" r:id="rId96"/>
    <p:sldId id="2076138495" r:id="rId97"/>
    <p:sldId id="2076138496" r:id="rId98"/>
    <p:sldId id="2076138497" r:id="rId99"/>
    <p:sldId id="2076138498" r:id="rId100"/>
    <p:sldId id="2076138499" r:id="rId101"/>
    <p:sldId id="2076138483" r:id="rId102"/>
    <p:sldId id="1387" r:id="rId103"/>
    <p:sldId id="2076138463" r:id="rId104"/>
    <p:sldId id="2076138447" r:id="rId105"/>
    <p:sldId id="2076138448" r:id="rId106"/>
    <p:sldId id="2076138569" r:id="rId107"/>
    <p:sldId id="2076138570" r:id="rId108"/>
    <p:sldId id="2076138571" r:id="rId109"/>
    <p:sldId id="2076138572" r:id="rId110"/>
    <p:sldId id="2076138573" r:id="rId111"/>
    <p:sldId id="2076138574" r:id="rId112"/>
    <p:sldId id="2076138575" r:id="rId113"/>
    <p:sldId id="2076138484" r:id="rId114"/>
    <p:sldId id="2076138485" r:id="rId115"/>
    <p:sldId id="2076138314" r:id="rId116"/>
    <p:sldId id="2076138315" r:id="rId117"/>
    <p:sldId id="2076138507" r:id="rId118"/>
    <p:sldId id="2076138501" r:id="rId119"/>
    <p:sldId id="2076138506" r:id="rId120"/>
    <p:sldId id="2076138502" r:id="rId121"/>
    <p:sldId id="2076138503" r:id="rId122"/>
    <p:sldId id="2076138504" r:id="rId123"/>
    <p:sldId id="2076138505" r:id="rId124"/>
    <p:sldId id="2076138473" r:id="rId125"/>
    <p:sldId id="2076138316" r:id="rId126"/>
    <p:sldId id="2076138317" r:id="rId127"/>
    <p:sldId id="2076138511" r:id="rId128"/>
    <p:sldId id="2076138510" r:id="rId129"/>
    <p:sldId id="2076138509" r:id="rId130"/>
    <p:sldId id="2076138512" r:id="rId131"/>
    <p:sldId id="2076138513" r:id="rId132"/>
    <p:sldId id="2076138514" r:id="rId133"/>
    <p:sldId id="2076138524" r:id="rId134"/>
    <p:sldId id="2076138318" r:id="rId135"/>
    <p:sldId id="2076138319" r:id="rId136"/>
    <p:sldId id="2076138515" r:id="rId137"/>
    <p:sldId id="2076138516" r:id="rId138"/>
    <p:sldId id="2076138377" r:id="rId139"/>
    <p:sldId id="2076138450" r:id="rId140"/>
    <p:sldId id="2076138561" r:id="rId141"/>
    <p:sldId id="1385" r:id="rId142"/>
    <p:sldId id="2076138465" r:id="rId143"/>
    <p:sldId id="2076138305" r:id="rId144"/>
    <p:sldId id="2076138580" r:id="rId145"/>
    <p:sldId id="2076138581" r:id="rId146"/>
    <p:sldId id="2076138208" r:id="rId147"/>
    <p:sldId id="2076138271" r:id="rId148"/>
    <p:sldId id="2076138225" r:id="rId149"/>
    <p:sldId id="2076138270" r:id="rId150"/>
    <p:sldId id="2076138226"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446"/>
          </p14:sldIdLst>
        </p14:section>
        <p14:section name="Azure Security Center" id="{3A50B912-06AB-4B4F-8DBD-FA484974B469}">
          <p14:sldIdLst>
            <p14:sldId id="207613846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76"/>
            <p14:sldId id="20761385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076138560"/>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 id="2076138481"/>
          </p14:sldIdLst>
        </p14:section>
        <p14:section name="Azure Identity" id="{B94C5CF5-3B73-41CD-9BA8-AF9F105D0A3C}">
          <p14:sldIdLst>
            <p14:sldId id="2076138566"/>
            <p14:sldId id="2076137574"/>
            <p14:sldId id="282"/>
            <p14:sldId id="2076137575"/>
            <p14:sldId id="2076137582"/>
            <p14:sldId id="2076137583"/>
            <p14:sldId id="2076138567"/>
          </p14:sldIdLst>
        </p14:section>
        <p14:section name="Azure Defender - Part I" id="{3A360AFD-398B-4137-9463-A1369FC75A5C}">
          <p14:sldIdLst>
            <p14:sldId id="1370"/>
            <p14:sldId id="2076138482"/>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076138522"/>
            <p14:sldId id="2076138517"/>
          </p14:sldIdLst>
        </p14:section>
        <p14:section name="SQL Vulnerability Assessments" id="{7E4630E3-88E0-4E0B-BBF3-486E0942827C}">
          <p14:sldIdLst>
            <p14:sldId id="2076138523"/>
            <p14:sldId id="2076138307"/>
            <p14:sldId id="207613852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076138483"/>
          </p14:sldIdLst>
        </p14:section>
        <p14:section name="Break" id="{1D799A26-7069-4676-AE33-C0232E504F89}">
          <p14:sldIdLst>
            <p14:sldId id="1387"/>
            <p14:sldId id="2076138463"/>
          </p14:sldIdLst>
        </p14:section>
        <p14:section name="Activity 1 : Azure Defender" id="{0C8243A7-7597-438B-A7C5-38179334D1DE}">
          <p14:sldIdLst>
            <p14:sldId id="2076138447"/>
            <p14:sldId id="2076138448"/>
          </p14:sldIdLst>
        </p14:section>
        <p14:section name="Labs" id="{30EC9674-8980-4B17-AB31-E18DB90318AB}">
          <p14:sldIdLst>
            <p14:sldId id="2076138569"/>
            <p14:sldId id="2076138570"/>
            <p14:sldId id="2076138571"/>
            <p14:sldId id="2076138572"/>
            <p14:sldId id="2076138573"/>
            <p14:sldId id="2076138574"/>
            <p14:sldId id="2076138575"/>
          </p14:sldIdLst>
        </p14:section>
        <p14:section name="Long Break" id="{9DE075DF-F34C-4FD2-BCCF-26849B078E51}">
          <p14:sldIdLst>
            <p14:sldId id="2076138484"/>
            <p14:sldId id="2076138485"/>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076138473"/>
          </p14:sldIdLst>
        </p14:section>
        <p14:section name="JIT VM Access" id="{A64FD405-A39C-4FD5-A1A9-3D9B2DADA211}">
          <p14:sldIdLst>
            <p14:sldId id="2076138316"/>
            <p14:sldId id="2076138317"/>
            <p14:sldId id="2076138511"/>
            <p14:sldId id="2076138510"/>
            <p14:sldId id="2076138509"/>
            <p14:sldId id="2076138512"/>
          </p14:sldIdLst>
        </p14:section>
        <p14:section name="Azure Bastion" id="{93B851F1-4315-4054-BF9D-10F68F162236}">
          <p14:sldIdLst>
            <p14:sldId id="2076138513"/>
            <p14:sldId id="2076138514"/>
            <p14:sldId id="2076138524"/>
          </p14:sldIdLst>
        </p14:section>
        <p14:section name="Adaptive Network Hardening" id="{688EE4A2-8932-43DC-A67F-C19015162B5D}">
          <p14:sldIdLst>
            <p14:sldId id="2076138318"/>
            <p14:sldId id="2076138319"/>
            <p14:sldId id="2076138515"/>
            <p14:sldId id="2076138516"/>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076138465"/>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076138271"/>
          </p14:sldIdLst>
        </p14:section>
        <p14:section name="Closing" id="{D753D875-97AF-4773-AB9F-D70879D4D93B}">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2D2D2"/>
    <a:srgbClr val="B4A0FF"/>
    <a:srgbClr val="31313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80910" autoAdjust="0"/>
  </p:normalViewPr>
  <p:slideViewPr>
    <p:cSldViewPr snapToGrid="0">
      <p:cViewPr varScale="1">
        <p:scale>
          <a:sx n="113" d="100"/>
          <a:sy n="113" d="100"/>
        </p:scale>
        <p:origin x="56" y="41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heme" Target="theme/theme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7209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9026678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7:00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Update the code / link</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93060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70901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2693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96418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7:00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514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7:00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238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7:00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594014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1558906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2564186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9688591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Tuesday, November 9,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5947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Tuesday, November 9,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95405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Tuesday, November 9,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94263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Tuesday, November 9,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089883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Tuesday, November 9,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89296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Tuesday, November 9,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02038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Tuesday, November 9,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96412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Tuesday, November 9,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192588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Tuesday, November 9,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71529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Tuesday, November 9,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76297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Tuesday, November 9,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6528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9769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27090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60014" y="1722183"/>
            <a:ext cx="1344295" cy="764540"/>
          </a:xfrm>
          <a:custGeom>
            <a:avLst/>
            <a:gdLst/>
            <a:ahLst/>
            <a:cxnLst/>
            <a:rect l="l" t="t" r="r" b="b"/>
            <a:pathLst>
              <a:path w="1344295" h="764539">
                <a:moveTo>
                  <a:pt x="224782" y="285132"/>
                </a:moveTo>
                <a:lnTo>
                  <a:pt x="174039" y="293907"/>
                </a:lnTo>
                <a:lnTo>
                  <a:pt x="126511" y="313242"/>
                </a:lnTo>
                <a:lnTo>
                  <a:pt x="83804" y="342297"/>
                </a:lnTo>
                <a:lnTo>
                  <a:pt x="47526" y="380228"/>
                </a:lnTo>
                <a:lnTo>
                  <a:pt x="21148" y="425659"/>
                </a:lnTo>
                <a:lnTo>
                  <a:pt x="5255" y="474686"/>
                </a:lnTo>
                <a:lnTo>
                  <a:pt x="0" y="525550"/>
                </a:lnTo>
                <a:lnTo>
                  <a:pt x="5536" y="576491"/>
                </a:lnTo>
                <a:lnTo>
                  <a:pt x="22016" y="625748"/>
                </a:lnTo>
                <a:lnTo>
                  <a:pt x="49683" y="670159"/>
                </a:lnTo>
                <a:lnTo>
                  <a:pt x="85692" y="707070"/>
                </a:lnTo>
                <a:lnTo>
                  <a:pt x="128437" y="735486"/>
                </a:lnTo>
                <a:lnTo>
                  <a:pt x="176310" y="754414"/>
                </a:lnTo>
                <a:lnTo>
                  <a:pt x="227704" y="762857"/>
                </a:lnTo>
                <a:lnTo>
                  <a:pt x="227704" y="764451"/>
                </a:lnTo>
                <a:lnTo>
                  <a:pt x="1152510" y="764451"/>
                </a:lnTo>
                <a:lnTo>
                  <a:pt x="1196235" y="759376"/>
                </a:lnTo>
                <a:lnTo>
                  <a:pt x="1236449" y="744929"/>
                </a:lnTo>
                <a:lnTo>
                  <a:pt x="1271978" y="722284"/>
                </a:lnTo>
                <a:lnTo>
                  <a:pt x="1301653" y="692611"/>
                </a:lnTo>
                <a:lnTo>
                  <a:pt x="1324299" y="657081"/>
                </a:lnTo>
                <a:lnTo>
                  <a:pt x="1338747" y="616866"/>
                </a:lnTo>
                <a:lnTo>
                  <a:pt x="1343823" y="573137"/>
                </a:lnTo>
                <a:lnTo>
                  <a:pt x="1338835" y="529319"/>
                </a:lnTo>
                <a:lnTo>
                  <a:pt x="1324615" y="488876"/>
                </a:lnTo>
                <a:lnTo>
                  <a:pt x="1302280" y="453035"/>
                </a:lnTo>
                <a:lnTo>
                  <a:pt x="1272945" y="423023"/>
                </a:lnTo>
                <a:lnTo>
                  <a:pt x="1237727" y="400066"/>
                </a:lnTo>
                <a:lnTo>
                  <a:pt x="1197741" y="385392"/>
                </a:lnTo>
                <a:lnTo>
                  <a:pt x="1154105" y="380228"/>
                </a:lnTo>
                <a:lnTo>
                  <a:pt x="1138160" y="380228"/>
                </a:lnTo>
                <a:lnTo>
                  <a:pt x="1133683" y="334287"/>
                </a:lnTo>
                <a:lnTo>
                  <a:pt x="1120710" y="290871"/>
                </a:lnTo>
                <a:lnTo>
                  <a:pt x="1119089" y="287759"/>
                </a:lnTo>
                <a:lnTo>
                  <a:pt x="277133" y="287759"/>
                </a:lnTo>
                <a:lnTo>
                  <a:pt x="224782" y="285132"/>
                </a:lnTo>
                <a:close/>
              </a:path>
              <a:path w="1344295" h="764539">
                <a:moveTo>
                  <a:pt x="545151" y="0"/>
                </a:moveTo>
                <a:lnTo>
                  <a:pt x="497173" y="7164"/>
                </a:lnTo>
                <a:lnTo>
                  <a:pt x="451095" y="22354"/>
                </a:lnTo>
                <a:lnTo>
                  <a:pt x="408978" y="44680"/>
                </a:lnTo>
                <a:lnTo>
                  <a:pt x="371495" y="73359"/>
                </a:lnTo>
                <a:lnTo>
                  <a:pt x="339318" y="107605"/>
                </a:lnTo>
                <a:lnTo>
                  <a:pt x="313121" y="146634"/>
                </a:lnTo>
                <a:lnTo>
                  <a:pt x="293576" y="189661"/>
                </a:lnTo>
                <a:lnTo>
                  <a:pt x="281356" y="235901"/>
                </a:lnTo>
                <a:lnTo>
                  <a:pt x="277133" y="284571"/>
                </a:lnTo>
                <a:lnTo>
                  <a:pt x="277133" y="287759"/>
                </a:lnTo>
                <a:lnTo>
                  <a:pt x="1119089" y="287759"/>
                </a:lnTo>
                <a:lnTo>
                  <a:pt x="1099930" y="250976"/>
                </a:lnTo>
                <a:lnTo>
                  <a:pt x="1072033" y="215595"/>
                </a:lnTo>
                <a:lnTo>
                  <a:pt x="1037707" y="185725"/>
                </a:lnTo>
                <a:lnTo>
                  <a:pt x="997538" y="162984"/>
                </a:lnTo>
                <a:lnTo>
                  <a:pt x="819261" y="155433"/>
                </a:lnTo>
                <a:lnTo>
                  <a:pt x="793257" y="113948"/>
                </a:lnTo>
                <a:lnTo>
                  <a:pt x="761311" y="78235"/>
                </a:lnTo>
                <a:lnTo>
                  <a:pt x="724357" y="48688"/>
                </a:lnTo>
                <a:lnTo>
                  <a:pt x="683330" y="25698"/>
                </a:lnTo>
                <a:lnTo>
                  <a:pt x="639164" y="9659"/>
                </a:lnTo>
                <a:lnTo>
                  <a:pt x="592793" y="962"/>
                </a:lnTo>
                <a:lnTo>
                  <a:pt x="545151" y="0"/>
                </a:lnTo>
                <a:close/>
              </a:path>
              <a:path w="1344295" h="764539">
                <a:moveTo>
                  <a:pt x="909471" y="142220"/>
                </a:moveTo>
                <a:lnTo>
                  <a:pt x="864022" y="144503"/>
                </a:lnTo>
                <a:lnTo>
                  <a:pt x="819261" y="155433"/>
                </a:lnTo>
                <a:lnTo>
                  <a:pt x="975148" y="155433"/>
                </a:lnTo>
                <a:lnTo>
                  <a:pt x="954385" y="148431"/>
                </a:lnTo>
                <a:lnTo>
                  <a:pt x="909471" y="142220"/>
                </a:lnTo>
                <a:close/>
              </a:path>
            </a:pathLst>
          </a:custGeom>
          <a:solidFill>
            <a:srgbClr val="0078D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908740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87053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3395E"/>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284605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7613968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Tuesday, November 9,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7066604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9011" y="432561"/>
            <a:ext cx="11253977" cy="574040"/>
          </a:xfrm>
          <a:prstGeom prst="rect">
            <a:avLst/>
          </a:prstGeom>
        </p:spPr>
        <p:txBody>
          <a:bodyPr wrap="square" lIns="0" tIns="0" rIns="0" bIns="0">
            <a:spAutoFit/>
          </a:bodyPr>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a:xfrm>
            <a:off x="927074" y="1371091"/>
            <a:ext cx="10337850" cy="3646804"/>
          </a:xfrm>
          <a:prstGeom prst="rect">
            <a:avLst/>
          </a:prstGeom>
        </p:spPr>
        <p:txBody>
          <a:bodyPr wrap="square" lIns="0" tIns="0" rIns="0" bIns="0">
            <a:spAutoFit/>
          </a:bodyPr>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209029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2" Type="http://schemas.openxmlformats.org/officeDocument/2006/relationships/image" Target="../media/image124.png"/><Relationship Id="rId1" Type="http://schemas.openxmlformats.org/officeDocument/2006/relationships/slideLayout" Target="../slideLayouts/slideLayout48.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sv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6.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3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9.xml"/><Relationship Id="rId1" Type="http://schemas.openxmlformats.org/officeDocument/2006/relationships/slideLayout" Target="../slideLayouts/slideLayout36.xml"/><Relationship Id="rId4" Type="http://schemas.openxmlformats.org/officeDocument/2006/relationships/image" Target="../media/image14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59.xml"/><Relationship Id="rId1" Type="http://schemas.openxmlformats.org/officeDocument/2006/relationships/tags" Target="../tags/tag5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hyperlink" Target="https://docs.microsoft.com/en-us/azure/security-center/upcoming-changes"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5.xml"/><Relationship Id="rId1" Type="http://schemas.openxmlformats.org/officeDocument/2006/relationships/slideLayout" Target="../slideLayouts/slideLayout66.xml"/><Relationship Id="rId5" Type="http://schemas.openxmlformats.org/officeDocument/2006/relationships/image" Target="../media/image59.png"/><Relationship Id="rId4" Type="http://schemas.openxmlformats.org/officeDocument/2006/relationships/hyperlink" Target="https://security.microsoft.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66.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66.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8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8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2.xml"/><Relationship Id="rId1" Type="http://schemas.openxmlformats.org/officeDocument/2006/relationships/tags" Target="../tags/tag50.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3"/>
          <a:stretch>
            <a:fillRect/>
          </a:stretch>
        </p:blipFill>
        <p:spPr>
          <a:xfrm>
            <a:off x="2749722" y="4844803"/>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17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152122"/>
            <a:ext cx="10789916" cy="1466363"/>
          </a:xfrm>
        </p:spPr>
        <p:txBody>
          <a:bodyPr/>
          <a:lstStyle/>
          <a:p>
            <a:r>
              <a:rPr lang="en-US" dirty="0"/>
              <a:t>Build Hands-on Lab: </a:t>
            </a:r>
            <a:br>
              <a:rPr lang="en-US" dirty="0"/>
            </a:br>
            <a:r>
              <a:rPr lang="en-US" dirty="0"/>
              <a:t>Lab 1: </a:t>
            </a:r>
            <a:r>
              <a:rPr lang="en-US" dirty="0">
                <a:solidFill>
                  <a:srgbClr val="737373"/>
                </a:solidFill>
              </a:rPr>
              <a:t>Configure Microsoft Defender for Cloud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Microsoft Defender for Cloud Settings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5879561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4" y="459133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3B5D6E2-E3BC-4BD9-A580-B278A1C4284A}"/>
              </a:ext>
            </a:extLst>
          </p:cNvPr>
          <p:cNvGraphicFramePr>
            <a:graphicFrameLocks noGrp="1"/>
          </p:cNvGraphicFramePr>
          <p:nvPr>
            <p:extLst>
              <p:ext uri="{D42A27DB-BD31-4B8C-83A1-F6EECF244321}">
                <p14:modId xmlns:p14="http://schemas.microsoft.com/office/powerpoint/2010/main" val="3330857813"/>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314229214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Microsoft Defender for Cloud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Microsoft Defender for Cloud,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100865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948487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a:lnSpc>
                <a:spcPct val="100000"/>
              </a:lnSpc>
              <a:spcAft>
                <a:spcPts val="1000"/>
              </a:spcAft>
            </a:pPr>
            <a:r>
              <a:rPr lang="en-US" sz="1800" dirty="0"/>
              <a:t>All of your virtual machines are potential targets for an attack. </a:t>
            </a:r>
          </a:p>
          <a:p>
            <a:pPr>
              <a:lnSpc>
                <a:spcPct val="100000"/>
              </a:lnSpc>
              <a:spcAft>
                <a:spcPts val="1000"/>
              </a:spcAft>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0939056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a service you deploy that lets you connect to a virtual machine using your browser and the Azure portal. The Azure Bastion service is a fully platform-managed PaaS service that you provision inside your virtual network. </a:t>
            </a:r>
          </a:p>
          <a:p>
            <a:pPr>
              <a:lnSpc>
                <a:spcPct val="100000"/>
              </a:lnSpc>
              <a:spcAft>
                <a:spcPts val="1000"/>
              </a:spcAft>
            </a:pPr>
            <a:r>
              <a:rPr lang="en-US" sz="1800" dirty="0"/>
              <a:t>It provides secure and seamless RDP/SSH connectivity to your virtual machines directly from the Azure portal over TLS. When you connect via Azure Bastion, your virtual machines do not need a public IP address, agent, or special client software.</a:t>
            </a:r>
          </a:p>
          <a:p>
            <a:pPr>
              <a:lnSpc>
                <a:spcPct val="100000"/>
              </a:lnSpc>
              <a:spcAft>
                <a:spcPts val="1000"/>
              </a:spcAft>
            </a:pPr>
            <a:endParaRPr lang="en-US" sz="1800" dirty="0"/>
          </a:p>
          <a:p>
            <a:pPr>
              <a:lnSpc>
                <a:spcPct val="100000"/>
              </a:lnSpc>
              <a:spcAft>
                <a:spcPts val="1000"/>
              </a:spcAft>
            </a:pPr>
            <a:r>
              <a:rPr lang="en-US" sz="1800" dirty="0"/>
              <a:t>Bastion provides secure RDP and SSH connectivity to all of the VMs in the virtual network in which it is provisioned. Using Azure Bastion protects your virtual machines from exposing RDP/SSH ports to the outside world, while still providing secure access using RDP/SSH.</a:t>
            </a:r>
            <a:endParaRPr lang="en-US" sz="1800" b="1" dirty="0"/>
          </a:p>
        </p:txBody>
      </p:sp>
    </p:spTree>
    <p:extLst>
      <p:ext uri="{BB962C8B-B14F-4D97-AF65-F5344CB8AC3E}">
        <p14:creationId xmlns:p14="http://schemas.microsoft.com/office/powerpoint/2010/main" val="77147745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provides recommendations to further harden the NSG rules. 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a:lnSpc>
                <a:spcPct val="100000"/>
              </a:lnSpc>
              <a:spcAft>
                <a:spcPts val="1000"/>
              </a:spcAft>
            </a:pPr>
            <a:endParaRPr lang="en-US" sz="1800" b="1" dirty="0"/>
          </a:p>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endParaRPr lang="en-US" sz="1800" dirty="0"/>
          </a:p>
          <a:p>
            <a:pPr>
              <a:lnSpc>
                <a:spcPct val="100000"/>
              </a:lnSpc>
              <a:spcAft>
                <a:spcPts val="1000"/>
              </a:spcAft>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36019473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Microsoft Defender for Cloud,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Applying network security groups (NSG) to filter traffic to and from resources, improves your network security posture. </a:t>
            </a:r>
          </a:p>
          <a:p>
            <a:pPr>
              <a:lnSpc>
                <a:spcPct val="100000"/>
              </a:lnSpc>
              <a:spcAft>
                <a:spcPts val="1000"/>
              </a:spcAft>
            </a:pPr>
            <a:r>
              <a:rPr lang="en-US" sz="1800" dirty="0"/>
              <a:t>However, there can still be some cases in which the actual traffic flowing through the NSG is a subset of the NSG rules defined. </a:t>
            </a:r>
          </a:p>
          <a:p>
            <a:pPr>
              <a:lnSpc>
                <a:spcPct val="100000"/>
              </a:lnSpc>
              <a:spcAft>
                <a:spcPts val="1000"/>
              </a:spcAft>
            </a:pPr>
            <a:r>
              <a:rPr lang="en-US" sz="1800" dirty="0"/>
              <a:t>In these cases, further improving the security posture can be achieved by hardening the NSG rules, based on the actual traffic patterns.</a:t>
            </a:r>
            <a:endParaRPr lang="en-US" sz="1800" b="1" dirty="0"/>
          </a:p>
        </p:txBody>
      </p:sp>
    </p:spTree>
    <p:extLst>
      <p:ext uri="{BB962C8B-B14F-4D97-AF65-F5344CB8AC3E}">
        <p14:creationId xmlns:p14="http://schemas.microsoft.com/office/powerpoint/2010/main" val="254075370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Microsoft Defender for Cloud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Answer Microsoft Defender for Cloud </a:t>
            </a:r>
            <a:r>
              <a:rPr lang="en-US" b="1" dirty="0">
                <a:solidFill>
                  <a:srgbClr val="B4A0FF"/>
                </a:solidFill>
                <a:latin typeface="Segoe UI"/>
              </a:rPr>
              <a:t>Questions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224528"/>
            <a:chOff x="1566956" y="3705679"/>
            <a:chExt cx="7584971" cy="1224528"/>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provided via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Mentimenter</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Answer various questions on Microsoft Defender for Cloud</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455256885"/>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Microsoft Defender for Cloud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for </a:t>
                      </a:r>
                      <a:r>
                        <a:rPr lang="en-US" sz="1000" b="0" i="0" u="none" strike="noStrike" kern="1200" dirty="0" err="1">
                          <a:solidFill>
                            <a:schemeClr val="tx1"/>
                          </a:solidFill>
                          <a:effectLst/>
                          <a:latin typeface="+mn-lt"/>
                          <a:ea typeface="Calibri" panose="020F0502020204030204" pitchFamily="34" charset="0"/>
                          <a:cs typeface="Times New Roman" panose="02020603050405020304" pitchFamily="18" charset="0"/>
                        </a:rPr>
                        <a:t>EndPoint</a:t>
                      </a: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298850" y="568479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17557815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2: </a:t>
            </a:r>
            <a:r>
              <a:rPr lang="en-US" dirty="0">
                <a:solidFill>
                  <a:srgbClr val="737373"/>
                </a:solidFill>
              </a:rPr>
              <a:t>Microsoft Defender for Cloud Solutions – Part 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3: </a:t>
            </a:r>
            <a:r>
              <a:rPr lang="en-US" dirty="0">
                <a:solidFill>
                  <a:srgbClr val="737373"/>
                </a:solidFill>
              </a:rPr>
              <a:t>Microsoft Defender for Cloud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4: </a:t>
            </a: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Microsoft Defender for Cloud</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36487083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Microsoft Defender for Cloud: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19969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19128347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 – Turn it On</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1319838" y="1797149"/>
            <a:ext cx="8932375" cy="3826151"/>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630422" y="2025650"/>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8538669" cy="758022"/>
          </a:xfrm>
        </p:spPr>
        <p:txBody>
          <a:bodyPr/>
          <a:lstStyle/>
          <a:p>
            <a:r>
              <a:rPr lang="en-US" dirty="0"/>
              <a:t>Microsoft Defender for Cloud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6" y="1129914"/>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 30 days free.</a:t>
            </a:r>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1606607" y="1997663"/>
            <a:ext cx="8630697" cy="308787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502116932"/>
              </p:ext>
            </p:extLst>
          </p:nvPr>
        </p:nvGraphicFramePr>
        <p:xfrm>
          <a:off x="1355356" y="942913"/>
          <a:ext cx="4300010" cy="5341197"/>
        </p:xfrm>
        <a:graphic>
          <a:graphicData uri="http://schemas.openxmlformats.org/drawingml/2006/table">
            <a:tbl>
              <a:tblPr firstRow="1" bandRow="1"/>
              <a:tblGrid>
                <a:gridCol w="269274">
                  <a:extLst>
                    <a:ext uri="{9D8B030D-6E8A-4147-A177-3AD203B41FA5}">
                      <a16:colId xmlns:a16="http://schemas.microsoft.com/office/drawing/2014/main" val="2909524990"/>
                    </a:ext>
                  </a:extLst>
                </a:gridCol>
                <a:gridCol w="1017711">
                  <a:extLst>
                    <a:ext uri="{9D8B030D-6E8A-4147-A177-3AD203B41FA5}">
                      <a16:colId xmlns:a16="http://schemas.microsoft.com/office/drawing/2014/main" val="2309314199"/>
                    </a:ext>
                  </a:extLst>
                </a:gridCol>
                <a:gridCol w="2048414">
                  <a:extLst>
                    <a:ext uri="{9D8B030D-6E8A-4147-A177-3AD203B41FA5}">
                      <a16:colId xmlns:a16="http://schemas.microsoft.com/office/drawing/2014/main" val="4046901895"/>
                    </a:ext>
                  </a:extLst>
                </a:gridCol>
                <a:gridCol w="964611">
                  <a:extLst>
                    <a:ext uri="{9D8B030D-6E8A-4147-A177-3AD203B41FA5}">
                      <a16:colId xmlns:a16="http://schemas.microsoft.com/office/drawing/2014/main" val="2926309358"/>
                    </a:ext>
                  </a:extLst>
                </a:gridCol>
              </a:tblGrid>
              <a:tr h="337223">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8:30-8:50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37223">
                <a:tc rowSpan="6">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8:50-9:00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5120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3722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0">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76178531"/>
                  </a:ext>
                </a:extLst>
              </a:tr>
              <a:tr h="43698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37223">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3722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37223">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37223">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37223">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00967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554707" y="241290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3433DDB8-FC2C-4211-8D12-E74809038A27}"/>
              </a:ext>
            </a:extLst>
          </p:cNvPr>
          <p:cNvGraphicFramePr>
            <a:graphicFrameLocks noGrp="1"/>
          </p:cNvGraphicFramePr>
          <p:nvPr>
            <p:extLst>
              <p:ext uri="{D42A27DB-BD31-4B8C-83A1-F6EECF244321}">
                <p14:modId xmlns:p14="http://schemas.microsoft.com/office/powerpoint/2010/main" val="2246363219"/>
              </p:ext>
            </p:extLst>
          </p:nvPr>
        </p:nvGraphicFramePr>
        <p:xfrm>
          <a:off x="4098555" y="835575"/>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7407668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marL="285750" indent="-285750">
              <a:lnSpc>
                <a:spcPct val="100000"/>
              </a:lnSpc>
              <a:spcAft>
                <a:spcPts val="1000"/>
              </a:spcAft>
              <a:buFont typeface="Arial" panose="020B0604020202020204" pitchFamily="34" charset="0"/>
              <a:buChar char="•"/>
            </a:pPr>
            <a:r>
              <a:rPr lang="en-US" sz="1800" dirty="0"/>
              <a:t>Manage virtual machines, Kubernetes clusters, and databases as if they are running in Azure.</a:t>
            </a:r>
          </a:p>
          <a:p>
            <a:pPr marL="285750" indent="-285750">
              <a:lnSpc>
                <a:spcPct val="100000"/>
              </a:lnSpc>
              <a:spcAft>
                <a:spcPts val="1000"/>
              </a:spcAft>
              <a:buFont typeface="Arial" panose="020B0604020202020204" pitchFamily="34" charset="0"/>
              <a:buChar char="•"/>
            </a:pPr>
            <a:r>
              <a:rPr lang="en-US" sz="1800" dirty="0"/>
              <a:t>Use familiar Azure services and management capabilities, regardless of where they live.</a:t>
            </a:r>
          </a:p>
          <a:p>
            <a:pPr marL="285750" indent="-285750">
              <a:lnSpc>
                <a:spcPct val="100000"/>
              </a:lnSpc>
              <a:spcAft>
                <a:spcPts val="1000"/>
              </a:spcAft>
              <a:buFont typeface="Arial" panose="020B0604020202020204" pitchFamily="34" charset="0"/>
              <a:buChar char="•"/>
            </a:pPr>
            <a:r>
              <a:rPr lang="en-US" sz="1800" dirty="0"/>
              <a:t>Continue using traditional </a:t>
            </a:r>
            <a:r>
              <a:rPr lang="en-US" sz="1800" dirty="0" err="1"/>
              <a:t>ITOps</a:t>
            </a:r>
            <a:r>
              <a:rPr lang="en-US" sz="1800" dirty="0"/>
              <a:t>, while introducing DevOps practices to support new cloud native patterns in your environment.</a:t>
            </a:r>
          </a:p>
          <a:p>
            <a:pPr marL="285750" indent="-285750">
              <a:lnSpc>
                <a:spcPct val="100000"/>
              </a:lnSpc>
              <a:spcAft>
                <a:spcPts val="1000"/>
              </a:spcAft>
              <a:buFont typeface="Arial" panose="020B0604020202020204" pitchFamily="34" charset="0"/>
              <a:buChar char="•"/>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Purview is a unified data governance service that helps you manage and govern your on-premises, multi-cloud, and software-as-a-service (SaaS) data. </a:t>
            </a:r>
          </a:p>
          <a:p>
            <a:pPr>
              <a:lnSpc>
                <a:spcPct val="100000"/>
              </a:lnSpc>
              <a:spcAft>
                <a:spcPts val="1000"/>
              </a:spcAft>
            </a:pPr>
            <a:r>
              <a:rPr lang="en-US" sz="1800" dirty="0"/>
              <a:t>Easily create a holistic, up-to-date map of your data landscape with automated data discovery, sensitive data classification, and 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endParaRPr lang="en-US" sz="1800" dirty="0"/>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spTree>
    <p:extLst>
      <p:ext uri="{BB962C8B-B14F-4D97-AF65-F5344CB8AC3E}">
        <p14:creationId xmlns:p14="http://schemas.microsoft.com/office/powerpoint/2010/main" val="20081883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2010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Center</a:t>
            </a:r>
          </a:p>
        </p:txBody>
      </p:sp>
    </p:spTree>
    <p:extLst>
      <p:ext uri="{BB962C8B-B14F-4D97-AF65-F5344CB8AC3E}">
        <p14:creationId xmlns:p14="http://schemas.microsoft.com/office/powerpoint/2010/main" val="8841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Microsoft Defender for Cloud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Microsoft Defender for Cloud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Microsoft Defender for Cloud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Microsoft Defender for Cloud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493148"/>
            <a:ext cx="10719558" cy="502447"/>
          </a:xfrm>
        </p:spPr>
        <p:txBody>
          <a:bodyPr/>
          <a:lstStyle/>
          <a:p>
            <a:pPr>
              <a:lnSpc>
                <a:spcPct val="100000"/>
              </a:lnSpc>
              <a:spcAft>
                <a:spcPts val="1000"/>
              </a:spcAft>
            </a:pPr>
            <a:r>
              <a:rPr lang="en-US" sz="1800" dirty="0"/>
              <a:t>The combination of Microsoft Defender Endpoint protection, plus Microsoft Defender for Cloud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66" y="4902163"/>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009" y="4902163"/>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485" y="5019455"/>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Workload Protections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a:t>
            </a:r>
            <a:r>
              <a:rPr lang="en-US" sz="1800" b="1" dirty="0"/>
              <a:t>is not </a:t>
            </a:r>
            <a:r>
              <a:rPr lang="en-US" sz="1800" dirty="0"/>
              <a:t>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Microsoft Defender for Cloud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Microsoft Defender for Cloud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4" name="Picture 3">
            <a:extLst>
              <a:ext uri="{FF2B5EF4-FFF2-40B4-BE49-F238E27FC236}">
                <a16:creationId xmlns:a16="http://schemas.microsoft.com/office/drawing/2014/main" id="{16E10E0C-56FA-4CEF-A55D-C20D7A0CE793}"/>
              </a:ext>
            </a:extLst>
          </p:cNvPr>
          <p:cNvPicPr>
            <a:picLocks noChangeAspect="1"/>
          </p:cNvPicPr>
          <p:nvPr/>
        </p:nvPicPr>
        <p:blipFill>
          <a:blip r:embed="rId3"/>
          <a:stretch>
            <a:fillRect/>
          </a:stretch>
        </p:blipFill>
        <p:spPr>
          <a:xfrm>
            <a:off x="994361" y="3234651"/>
            <a:ext cx="9809998" cy="2746799"/>
          </a:xfrm>
          <a:prstGeom prst="rect">
            <a:avLst/>
          </a:prstGeom>
        </p:spPr>
      </p:pic>
      <p:pic>
        <p:nvPicPr>
          <p:cNvPr id="7" name="Picture 6">
            <a:extLst>
              <a:ext uri="{FF2B5EF4-FFF2-40B4-BE49-F238E27FC236}">
                <a16:creationId xmlns:a16="http://schemas.microsoft.com/office/drawing/2014/main" id="{575297CF-FD83-4CE1-866C-2722F8E1A5F3}"/>
              </a:ext>
            </a:extLst>
          </p:cNvPr>
          <p:cNvPicPr>
            <a:picLocks noChangeAspect="1"/>
          </p:cNvPicPr>
          <p:nvPr/>
        </p:nvPicPr>
        <p:blipFill>
          <a:blip r:embed="rId4"/>
          <a:stretch>
            <a:fillRect/>
          </a:stretch>
        </p:blipFill>
        <p:spPr>
          <a:xfrm>
            <a:off x="480260" y="1223743"/>
            <a:ext cx="4457700" cy="581025"/>
          </a:xfrm>
          <a:prstGeom prst="rect">
            <a:avLst/>
          </a:prstGeom>
        </p:spPr>
      </p:pic>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5"/>
          <a:stretch>
            <a:fillRect/>
          </a:stretch>
        </p:blipFill>
        <p:spPr>
          <a:xfrm>
            <a:off x="5289382" y="1163774"/>
            <a:ext cx="5623260" cy="1414267"/>
          </a:xfrm>
          <a:prstGeom prst="rect">
            <a:avLst/>
          </a:prstGeom>
        </p:spPr>
      </p:pic>
    </p:spTree>
    <p:extLst>
      <p:ext uri="{BB962C8B-B14F-4D97-AF65-F5344CB8AC3E}">
        <p14:creationId xmlns:p14="http://schemas.microsoft.com/office/powerpoint/2010/main" val="6666679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rcRect l="203" r="4687" b="1"/>
          <a:stretch/>
        </p:blipFill>
        <p:spPr>
          <a:xfrm>
            <a:off x="20" y="10"/>
            <a:ext cx="12191979" cy="6857990"/>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rcRect l="470" r="1753" b="1"/>
          <a:stretch/>
        </p:blipFill>
        <p:spPr>
          <a:xfrm>
            <a:off x="20" y="10"/>
            <a:ext cx="12191979" cy="6857990"/>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Microsoft Defender for Cloud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a:t>
            </a:r>
          </a:p>
          <a:p>
            <a:pPr>
              <a:lnSpc>
                <a:spcPct val="100000"/>
              </a:lnSpc>
              <a:spcAft>
                <a:spcPts val="1000"/>
              </a:spcAft>
            </a:pPr>
            <a:endParaRPr lang="en-US" sz="1800" dirty="0"/>
          </a:p>
          <a:p>
            <a:pPr>
              <a:lnSpc>
                <a:spcPct val="100000"/>
              </a:lnSpc>
              <a:spcAft>
                <a:spcPts val="1000"/>
              </a:spcAft>
            </a:pPr>
            <a:r>
              <a:rPr lang="en-US" sz="1800" dirty="0"/>
              <a:t>Determining if a user has been hacked, and preventing access before malicious activity occurs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46547" y="624279"/>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595634" y="2025650"/>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Defender for Containers, Kubernetes, App Service, Storage, </a:t>
            </a:r>
            <a:r>
              <a:rPr lang="en-US" sz="1961" dirty="0" err="1">
                <a:solidFill>
                  <a:srgbClr val="1A1A1A"/>
                </a:solidFill>
              </a:rPr>
              <a:t>KeyVault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60673"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91030" y="1488178"/>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05" y="3305038"/>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a:lnSpc>
                <a:spcPct val="100000"/>
              </a:lnSpc>
              <a:spcAft>
                <a:spcPts val="1000"/>
              </a:spcAft>
            </a:pPr>
            <a:r>
              <a:rPr lang="en-US" sz="1800" dirty="0"/>
              <a:t>Moreover, you can also build and customize your own dashboards using Azure Monitor workbooks and create such dashboard for more insights. </a:t>
            </a:r>
          </a:p>
          <a:p>
            <a:pPr>
              <a:lnSpc>
                <a:spcPct val="100000"/>
              </a:lnSpc>
              <a:spcAft>
                <a:spcPts val="1000"/>
              </a:spcAft>
            </a:pPr>
            <a:r>
              <a:rPr lang="en-US" sz="1800" dirty="0"/>
              <a:t>You can easily deploy a Qualys dashboard leveraging ARG queries and workbooks which is available . </a:t>
            </a:r>
          </a:p>
          <a:p>
            <a:pPr>
              <a:lnSpc>
                <a:spcPct val="100000"/>
              </a:lnSpc>
              <a:spcAft>
                <a:spcPts val="1000"/>
              </a:spcAft>
            </a:pPr>
            <a:endParaRPr lang="en-US" sz="1800" dirty="0"/>
          </a:p>
          <a:p>
            <a:pPr>
              <a:lnSpc>
                <a:spcPct val="100000"/>
              </a:lnSpc>
              <a:spcAft>
                <a:spcPts val="1000"/>
              </a:spcAft>
            </a:pPr>
            <a:r>
              <a:rPr lang="en-US" sz="1800" dirty="0"/>
              <a:t>Use the Continuous Export feature to send nested recommendations for Qualys into Event Hub or Log Analytics workspaces.</a:t>
            </a:r>
          </a:p>
        </p:txBody>
      </p:sp>
    </p:spTree>
    <p:extLst>
      <p:ext uri="{BB962C8B-B14F-4D97-AF65-F5344CB8AC3E}">
        <p14:creationId xmlns:p14="http://schemas.microsoft.com/office/powerpoint/2010/main" val="133671532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vulnerability assessment extension is powered by Qualys. The extension also benefits from Qualys's own knowledge of vulnerabilities that don't yet have CVEs.</a:t>
            </a:r>
            <a:endParaRPr lang="en-US" sz="1800" b="1" dirty="0"/>
          </a:p>
        </p:txBody>
      </p:sp>
    </p:spTree>
    <p:extLst>
      <p:ext uri="{BB962C8B-B14F-4D97-AF65-F5344CB8AC3E}">
        <p14:creationId xmlns:p14="http://schemas.microsoft.com/office/powerpoint/2010/main" val="17138710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58138" cy="758022"/>
          </a:xfrm>
        </p:spPr>
        <p:txBody>
          <a:bodyPr/>
          <a:lstStyle/>
          <a:p>
            <a:r>
              <a:rPr lang="en-US" dirty="0"/>
              <a:t>Microsoft Defender for Cloud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65336" y="1219821"/>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1109782" y="3708352"/>
            <a:ext cx="9430666" cy="2560686"/>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Vulnerability assessment is supported for Azure SQL Database, Azure SQL Managed Instance, and Azure Synapse Analytics. </a:t>
            </a:r>
          </a:p>
        </p:txBody>
      </p:sp>
    </p:spTree>
    <p:extLst>
      <p:ext uri="{BB962C8B-B14F-4D97-AF65-F5344CB8AC3E}">
        <p14:creationId xmlns:p14="http://schemas.microsoft.com/office/powerpoint/2010/main" val="14882594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a:lnSpc>
                <a:spcPct val="100000"/>
              </a:lnSpc>
              <a:spcAft>
                <a:spcPts val="1000"/>
              </a:spcAft>
            </a:pPr>
            <a:r>
              <a:rPr lang="en-US" sz="1800" dirty="0"/>
              <a:t>Permission configurations</a:t>
            </a:r>
          </a:p>
          <a:p>
            <a:pPr>
              <a:lnSpc>
                <a:spcPct val="100000"/>
              </a:lnSpc>
              <a:spcAft>
                <a:spcPts val="1000"/>
              </a:spcAft>
            </a:pPr>
            <a:r>
              <a:rPr lang="en-US" sz="1800" dirty="0"/>
              <a:t>Feature configurations</a:t>
            </a:r>
          </a:p>
          <a:p>
            <a:pPr>
              <a:lnSpc>
                <a:spcPct val="100000"/>
              </a:lnSpc>
              <a:spcAft>
                <a:spcPts val="1000"/>
              </a:spcAft>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a:lnSpc>
                <a:spcPct val="100000"/>
              </a:lnSpc>
              <a:spcAft>
                <a:spcPts val="1000"/>
              </a:spcAft>
            </a:pPr>
            <a:r>
              <a:rPr lang="en-US" sz="1800" dirty="0"/>
              <a:t>Type: StorageV2 (General Purpose V2) or Storage (General Purpose V1)</a:t>
            </a:r>
          </a:p>
          <a:p>
            <a:pPr>
              <a:lnSpc>
                <a:spcPct val="100000"/>
              </a:lnSpc>
              <a:spcAft>
                <a:spcPts val="1000"/>
              </a:spcAft>
            </a:pPr>
            <a:r>
              <a:rPr lang="en-US" sz="1800" dirty="0"/>
              <a:t>Performance: Standard (only)</a:t>
            </a:r>
          </a:p>
          <a:p>
            <a:pPr>
              <a:lnSpc>
                <a:spcPct val="100000"/>
              </a:lnSpc>
              <a:spcAft>
                <a:spcPts val="1000"/>
              </a:spcAft>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a:lnSpc>
                <a:spcPct val="100000"/>
              </a:lnSpc>
              <a:spcAft>
                <a:spcPts val="1000"/>
              </a:spcAft>
            </a:pPr>
            <a:r>
              <a:rPr lang="en-US" sz="1800" dirty="0"/>
              <a:t>Authentication and Authorization</a:t>
            </a:r>
          </a:p>
          <a:p>
            <a:pPr>
              <a:lnSpc>
                <a:spcPct val="100000"/>
              </a:lnSpc>
              <a:spcAft>
                <a:spcPts val="1000"/>
              </a:spcAft>
            </a:pPr>
            <a:r>
              <a:rPr lang="en-US" sz="1800" dirty="0"/>
              <a:t>Auditing and Logging</a:t>
            </a:r>
          </a:p>
          <a:p>
            <a:pPr>
              <a:lnSpc>
                <a:spcPct val="100000"/>
              </a:lnSpc>
              <a:spcAft>
                <a:spcPts val="1000"/>
              </a:spcAft>
            </a:pPr>
            <a:r>
              <a:rPr lang="en-US" sz="1800" dirty="0"/>
              <a:t>Data Protection</a:t>
            </a:r>
          </a:p>
          <a:p>
            <a:pPr>
              <a:lnSpc>
                <a:spcPct val="100000"/>
              </a:lnSpc>
              <a:spcAft>
                <a:spcPts val="1000"/>
              </a:spcAft>
            </a:pPr>
            <a:r>
              <a:rPr lang="en-US" sz="1800" dirty="0"/>
              <a:t>Installation Updates and Patches</a:t>
            </a:r>
          </a:p>
          <a:p>
            <a:pPr>
              <a:lnSpc>
                <a:spcPct val="100000"/>
              </a:lnSpc>
              <a:spcAft>
                <a:spcPts val="1000"/>
              </a:spcAft>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a:lnSpc>
                <a:spcPct val="100000"/>
              </a:lnSpc>
              <a:spcAft>
                <a:spcPts val="1000"/>
              </a:spcAft>
            </a:pPr>
            <a:r>
              <a:rPr lang="en-US" sz="1800" dirty="0"/>
              <a:t>Disable findings with severity below medium</a:t>
            </a:r>
          </a:p>
          <a:p>
            <a:pPr>
              <a:lnSpc>
                <a:spcPct val="100000"/>
              </a:lnSpc>
              <a:spcAft>
                <a:spcPts val="1000"/>
              </a:spcAft>
            </a:pPr>
            <a:r>
              <a:rPr lang="en-US" sz="1800" dirty="0"/>
              <a:t>Disable findings that are non-patchable</a:t>
            </a:r>
          </a:p>
          <a:p>
            <a:pPr>
              <a:lnSpc>
                <a:spcPct val="100000"/>
              </a:lnSpc>
              <a:spcAft>
                <a:spcPts val="1000"/>
              </a:spcAft>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Activity</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5182480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6" y="34604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F786616C-2909-4910-9769-A227102954BE}"/>
              </a:ext>
            </a:extLst>
          </p:cNvPr>
          <p:cNvGraphicFramePr>
            <a:graphicFrameLocks noGrp="1"/>
          </p:cNvGraphicFramePr>
          <p:nvPr>
            <p:extLst>
              <p:ext uri="{D42A27DB-BD31-4B8C-83A1-F6EECF244321}">
                <p14:modId xmlns:p14="http://schemas.microsoft.com/office/powerpoint/2010/main" val="1591843574"/>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0273285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 and perform Microsoft Defender for Cloud onboarding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28404191"/>
              </p:ext>
            </p:extLst>
          </p:nvPr>
        </p:nvGraphicFramePr>
        <p:xfrm>
          <a:off x="0" y="6278670"/>
          <a:ext cx="12192000" cy="70104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Cloud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14310</TotalTime>
  <Words>9724</Words>
  <Application>Microsoft Office PowerPoint</Application>
  <PresentationFormat>Widescreen</PresentationFormat>
  <Paragraphs>1198</Paragraphs>
  <Slides>143</Slides>
  <Notes>110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143</vt:i4>
      </vt:variant>
    </vt:vector>
  </HeadingPairs>
  <TitlesOfParts>
    <vt:vector size="162" baseType="lpstr">
      <vt:lpstr>Arial</vt:lpstr>
      <vt:lpstr>Arial Nova</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1_Office Theme</vt:lpstr>
      <vt:lpstr>Welcome to  Microsoft Defender for Cloud  Day 1</vt:lpstr>
      <vt:lpstr>PowerPoint Presentation</vt:lpstr>
      <vt:lpstr>Pre-requisites</vt:lpstr>
      <vt:lpstr>Security Center</vt:lpstr>
      <vt:lpstr>Security Center</vt:lpstr>
      <vt:lpstr>Secure Score</vt:lpstr>
      <vt:lpstr>Regulatory Compliance</vt:lpstr>
      <vt:lpstr>Firewall Manager</vt:lpstr>
      <vt:lpstr>PowerPoint Presentation</vt:lpstr>
      <vt:lpstr>Community Repository</vt:lpstr>
      <vt:lpstr>Value Proposition</vt:lpstr>
      <vt:lpstr>Microsoft Defender for Cloud</vt:lpstr>
      <vt:lpstr>Microsoft Defender for Cloud</vt:lpstr>
      <vt:lpstr>Hybrid cloud approach</vt:lpstr>
      <vt:lpstr>Microsoft Defender for Cloud – Turn it On</vt:lpstr>
      <vt:lpstr>Microsoft Defender for Cloud Solutions</vt:lpstr>
      <vt:lpstr>Microsoft Defender for Cloud Costs</vt:lpstr>
      <vt:lpstr>What’s New, What’s Coming</vt:lpstr>
      <vt:lpstr>Microsoft Defender for Cloud Demo</vt:lpstr>
      <vt:lpstr>PowerPoint Presentation</vt:lpstr>
      <vt:lpstr>PowerPoint Presentation</vt:lpstr>
      <vt:lpstr>Azure Arc</vt:lpstr>
      <vt:lpstr>Azure Arc</vt:lpstr>
      <vt:lpstr>PowerPoint Presentation</vt:lpstr>
      <vt:lpstr>Supported Service</vt:lpstr>
      <vt:lpstr>Azure Arc Architecture</vt:lpstr>
      <vt:lpstr>PowerPoint Presentation</vt:lpstr>
      <vt:lpstr>Azure Arc + Azure Security Center</vt:lpstr>
      <vt:lpstr>Azure Lighthouse</vt:lpstr>
      <vt:lpstr>Azure Lighthouse</vt:lpstr>
      <vt:lpstr>Azure Lighthouse Architecture</vt:lpstr>
      <vt:lpstr>Azure Purview</vt:lpstr>
      <vt:lpstr>Azure Purview</vt:lpstr>
      <vt:lpstr>Azure Policy</vt:lpstr>
      <vt:lpstr>Azure Policy</vt:lpstr>
      <vt:lpstr>Policy Definitions</vt:lpstr>
      <vt:lpstr>Initiative Definitions</vt:lpstr>
      <vt:lpstr>Microsoft Defender for Cloud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Microsoft Defender for Cloud + Azure Sentinel</vt:lpstr>
      <vt:lpstr>How They Work Together</vt:lpstr>
      <vt:lpstr>All roads lead to Log Analytics and Azure Sentinel. </vt:lpstr>
      <vt:lpstr>But let’s talk about…</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Microsoft Defender for Cloud + Identity</vt:lpstr>
      <vt:lpstr>Microsoft Defender for Cloud Solutions</vt:lpstr>
      <vt:lpstr>Microsoft Defender for Cloud Solutions</vt:lpstr>
      <vt:lpstr>VM Vulnerability Assessments</vt:lpstr>
      <vt:lpstr>Microsoft Defender for Cloud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Microsoft Defender for Cloud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PowerPoint Presentation</vt:lpstr>
      <vt:lpstr>PowerPoint Presentation</vt:lpstr>
      <vt:lpstr>DEMO: How to whiteboard designs</vt:lpstr>
      <vt:lpstr>Breakout Activity:  Microsoft Defender for Cloud Onboarding</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Lab 1: Configure Microsoft Defender for Cloud Settings</vt:lpstr>
      <vt:lpstr>PowerPoint Presentation</vt:lpstr>
      <vt:lpstr>PowerPoint Presentation</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Azure Bastion</vt:lpstr>
      <vt:lpstr>Azure Bastion</vt:lpstr>
      <vt:lpstr>How does it work?</vt:lpstr>
      <vt:lpstr>Adaptive Network Hardening</vt:lpstr>
      <vt:lpstr>Adaptive Network Hardening</vt:lpstr>
      <vt:lpstr>How does it work?</vt:lpstr>
      <vt:lpstr>Network Security Groups</vt:lpstr>
      <vt:lpstr>Microsoft Defender for Cloud – Case Studies</vt:lpstr>
      <vt:lpstr>Case Studies - NCR</vt:lpstr>
      <vt:lpstr>Case Studies - Centro Paula Souza</vt:lpstr>
      <vt:lpstr>Breakout Activity:  Microsoft Defender for Cloud Onboarding Discussion</vt:lpstr>
      <vt:lpstr>PowerPoint Presentation</vt:lpstr>
      <vt:lpstr>Build Hands-on Lab:  Lab 2: Microsoft Defender for Cloud Solutions – Part I</vt:lpstr>
      <vt:lpstr>Build Hands-on Lab:  Lab 3: Microsoft Defender for Cloud Solutions – Part II</vt:lpstr>
      <vt:lpstr>Build Hands-on Lab:  Lab 4: Security Portals</vt:lpstr>
      <vt:lpstr>Full Group Activity:  Microsoft Defender for Cloud</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1084</cp:revision>
  <dcterms:created xsi:type="dcterms:W3CDTF">2020-05-01T23:34:12Z</dcterms:created>
  <dcterms:modified xsi:type="dcterms:W3CDTF">2021-11-09T15:48:10Z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